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tamaran" pitchFamily="2" charset="77"/>
      <p:regular r:id="rId18"/>
      <p:bold r:id="rId19"/>
    </p:embeddedFont>
    <p:embeddedFont>
      <p:font typeface="Catamaran Light" pitchFamily="2" charset="77"/>
      <p:regular r:id="rId20"/>
      <p:bold r:id="rId21"/>
    </p:embeddedFont>
    <p:embeddedFont>
      <p:font typeface="Fira Sans Extra Condensed Medium" panose="020B0503050000020004" pitchFamily="34" charset="0"/>
      <p:regular r:id="rId22"/>
      <p:bold r:id="rId23"/>
      <p:italic r:id="rId24"/>
      <p:boldItalic r:id="rId25"/>
    </p:embeddedFont>
    <p:embeddedFont>
      <p:font typeface="Livvic" pitchFamily="2" charset="77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2"/>
    <p:restoredTop sz="94771"/>
  </p:normalViewPr>
  <p:slideViewPr>
    <p:cSldViewPr snapToGrid="0" snapToObjects="1">
      <p:cViewPr varScale="1">
        <p:scale>
          <a:sx n="115" d="100"/>
          <a:sy n="115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48f3170d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48f3170d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158d5a3e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158d5a3e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e13d9a7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3e13d9a7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48f3170d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048f3170d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8f3170d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8f3170d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48f3170d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48f3170d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3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38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3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3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25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6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sgroup.uk.com/blog/how-to-deter-pigeon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loutmanandstingley.com/expansion-joint-covers-1" TargetMode="External"/><Relationship Id="rId5" Type="http://schemas.openxmlformats.org/officeDocument/2006/relationships/hyperlink" Target="https://twitter.com/mbta/status/1121084215100100608" TargetMode="External"/><Relationship Id="rId4" Type="http://schemas.openxmlformats.org/officeDocument/2006/relationships/hyperlink" Target="https://usa.sika.com/en/construction/repair-protection/corrosion-protectio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93" r="9"/>
          <a:stretch/>
        </p:blipFill>
        <p:spPr>
          <a:xfrm>
            <a:off x="2214600" y="0"/>
            <a:ext cx="6929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428875" y="13850"/>
            <a:ext cx="3358800" cy="50265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idx="1" type="subTitle"/>
          </p:nvPr>
        </p:nvSpPr>
        <p:spPr>
          <a:xfrm>
            <a:off x="817325" y="3420050"/>
            <a:ext cx="3311700" cy="7170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December 13, 2021</a:t>
            </a:r>
            <a:endParaRPr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ENMA 664 - Final Term Presentation</a:t>
            </a:r>
            <a:endParaRPr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Amanda P. Siciliano</a:t>
            </a:r>
            <a:endParaRPr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ctrTitle"/>
          </p:nvPr>
        </p:nvSpPr>
        <p:spPr>
          <a:xfrm>
            <a:off x="817325" y="1476950"/>
            <a:ext cx="4581900" cy="17823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z="3900">
                <a:solidFill>
                  <a:schemeClr val="lt1"/>
                </a:solidFill>
              </a:rPr>
              <a:t>CASE STUDY: ALEWIFE MBTA STATION GARAGE</a:t>
            </a:r>
            <a:endParaRPr dirty="0" sz="39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3" name="Google Shape;123;p22"/>
          <p:cNvSpPr/>
          <p:nvPr/>
        </p:nvSpPr>
        <p:spPr>
          <a:xfrm flipH="1" rot="-5400000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0" y="4558500"/>
            <a:ext cx="2214600" cy="585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Alewife Station Complex [1]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ctrTitle"/>
          </p:nvPr>
        </p:nvSpPr>
        <p:spPr>
          <a:xfrm rot="5400000">
            <a:off x="6280200" y="2253625"/>
            <a:ext cx="41280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MECHANISM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4294967295"/>
          </p:nvPr>
        </p:nvSpPr>
        <p:spPr>
          <a:xfrm flipH="1">
            <a:off x="643950" y="585775"/>
            <a:ext cx="67560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ivvic"/>
                <a:ea typeface="Livvic"/>
                <a:cs typeface="Livvic"/>
                <a:sym typeface="Livvic"/>
              </a:rPr>
              <a:t>FORM OF CORROSION: </a:t>
            </a:r>
            <a:r>
              <a:rPr lang="en" sz="1700"/>
              <a:t>Pitting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High chloride ion content (from deicing salts) attack passive film</a:t>
            </a:r>
            <a:endParaRPr sz="1700"/>
          </a:p>
        </p:txBody>
      </p:sp>
      <p:sp>
        <p:nvSpPr>
          <p:cNvPr id="251" name="Google Shape;251;p31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1"/>
          <p:cNvSpPr/>
          <p:nvPr/>
        </p:nvSpPr>
        <p:spPr>
          <a:xfrm rot="-5400000" flipH="1">
            <a:off x="7885150" y="3808425"/>
            <a:ext cx="657000" cy="201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50" y="3117875"/>
            <a:ext cx="4219950" cy="18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>
            <a:spLocks noGrp="1"/>
          </p:cNvSpPr>
          <p:nvPr>
            <p:ph type="subTitle" idx="4294967295"/>
          </p:nvPr>
        </p:nvSpPr>
        <p:spPr>
          <a:xfrm flipH="1">
            <a:off x="643950" y="1578175"/>
            <a:ext cx="80964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Livvic"/>
                <a:ea typeface="Livvic"/>
                <a:cs typeface="Livvic"/>
                <a:sym typeface="Livvic"/>
              </a:rPr>
              <a:t>ANODIC REACTION: </a:t>
            </a:r>
            <a:r>
              <a:rPr lang="en" sz="1700" dirty="0"/>
              <a:t>Fe -&gt; Fe2+ + 2e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 dirty="0">
                <a:latin typeface="Livvic"/>
                <a:ea typeface="Livvic"/>
                <a:cs typeface="Livvic"/>
                <a:sym typeface="Livvic"/>
              </a:rPr>
              <a:t>CATHODIC REACTION: </a:t>
            </a:r>
            <a:r>
              <a:rPr lang="en" sz="1700" dirty="0">
                <a:latin typeface="Catamaran"/>
                <a:ea typeface="Catamaran"/>
                <a:cs typeface="Catamaran"/>
                <a:sym typeface="Catamaran"/>
              </a:rPr>
              <a:t>½ O2 + H20 + 2e -&gt; 2(OH)-</a:t>
            </a:r>
            <a:endParaRPr sz="1700" dirty="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 dirty="0">
                <a:latin typeface="Livvic"/>
                <a:ea typeface="Livvic"/>
                <a:cs typeface="Livvic"/>
                <a:sym typeface="Livvic"/>
              </a:rPr>
              <a:t>CORROSION-ACCELERATING REACTION: </a:t>
            </a:r>
            <a:r>
              <a:rPr lang="en" sz="1700" dirty="0">
                <a:latin typeface="Catamaran"/>
                <a:ea typeface="Catamaran"/>
                <a:cs typeface="Catamaran"/>
                <a:sym typeface="Catamaran"/>
              </a:rPr>
              <a:t>FeCl2 + 2H2O -&gt; Fe(OH)2 + 2HCl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255" name="Google Shape;255;p31"/>
          <p:cNvSpPr txBox="1"/>
          <p:nvPr/>
        </p:nvSpPr>
        <p:spPr>
          <a:xfrm>
            <a:off x="5024000" y="3639988"/>
            <a:ext cx="1861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Dissolved chloride salts in water act as electrolyte solution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4937550" y="4622625"/>
            <a:ext cx="395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latin typeface="Catamaran Light"/>
                <a:ea typeface="Catamaran Light"/>
                <a:cs typeface="Catamaran Light"/>
                <a:sym typeface="Catamaran Light"/>
              </a:rPr>
              <a:t>Image of pitting corrosion [8]</a:t>
            </a:r>
            <a:endParaRPr sz="1300" i="1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/>
          </p:nvPr>
        </p:nvSpPr>
        <p:spPr>
          <a:xfrm rot="5400000">
            <a:off x="6280200" y="2253625"/>
            <a:ext cx="41280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MECHANISM</a:t>
            </a: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4294967295"/>
          </p:nvPr>
        </p:nvSpPr>
        <p:spPr>
          <a:xfrm flipH="1">
            <a:off x="643950" y="585775"/>
            <a:ext cx="67560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ivvic"/>
                <a:ea typeface="Livvic"/>
                <a:cs typeface="Livvic"/>
                <a:sym typeface="Livvic"/>
              </a:rPr>
              <a:t>KINETICS OF STAGE 1: </a:t>
            </a:r>
            <a:r>
              <a:rPr lang="en" sz="1700"/>
              <a:t>Linear Oxidation Rate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latin typeface="Livvic"/>
                <a:ea typeface="Livvic"/>
                <a:cs typeface="Livvic"/>
                <a:sym typeface="Livvic"/>
              </a:rPr>
              <a:t>KINETICS OF STAGE 2: </a:t>
            </a:r>
            <a:r>
              <a:rPr lang="en" sz="1700"/>
              <a:t>Linear Oxidation Rate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 b="1">
                <a:latin typeface="Livvic"/>
                <a:ea typeface="Livvic"/>
                <a:cs typeface="Livvic"/>
                <a:sym typeface="Livvic"/>
              </a:rPr>
              <a:t>KINETICS OF STAGE 3: </a:t>
            </a:r>
            <a:r>
              <a:rPr lang="en" sz="1700"/>
              <a:t>Logarithmic Oxidation Rate</a:t>
            </a:r>
            <a:endParaRPr sz="1700"/>
          </a:p>
        </p:txBody>
      </p:sp>
      <p:sp>
        <p:nvSpPr>
          <p:cNvPr id="263" name="Google Shape;263;p32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5400000" flipH="1">
            <a:off x="7885150" y="3808425"/>
            <a:ext cx="657000" cy="201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75" y="2077752"/>
            <a:ext cx="4039223" cy="30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4290100" y="2560075"/>
            <a:ext cx="29604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LOGARITHMIC OXIDATION RATE EQUATION: </a:t>
            </a:r>
            <a:endParaRPr sz="1700" b="1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 = k ln (at+1)</a:t>
            </a:r>
            <a:endParaRPr sz="17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 = oxide film thickness</a:t>
            </a:r>
            <a:endParaRPr sz="17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k, a = constants</a:t>
            </a:r>
            <a:endParaRPr sz="17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 = time</a:t>
            </a:r>
            <a:endParaRPr dirty="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3663375" y="2468075"/>
            <a:ext cx="626700" cy="2496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4319400" y="4622625"/>
            <a:ext cx="395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latin typeface="Catamaran Light"/>
                <a:ea typeface="Catamaran Light"/>
                <a:cs typeface="Catamaran Light"/>
                <a:sym typeface="Catamaran Light"/>
              </a:rPr>
              <a:t>Image of corrosion time/cost model [9]</a:t>
            </a:r>
            <a:endParaRPr sz="1300" i="1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idx="1" type="subTitle"/>
          </p:nvPr>
        </p:nvSpPr>
        <p:spPr>
          <a:xfrm flipH="1">
            <a:off x="598500" y="2418700"/>
            <a:ext cx="1968600" cy="7536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Apply epoxy bonding agent coating or rust inhibitor paint</a:t>
            </a:r>
            <a:endParaRPr sz="1200"/>
          </a:p>
        </p:txBody>
      </p:sp>
      <p:sp>
        <p:nvSpPr>
          <p:cNvPr id="274" name="Google Shape;274;p33"/>
          <p:cNvSpPr/>
          <p:nvPr/>
        </p:nvSpPr>
        <p:spPr>
          <a:xfrm>
            <a:off x="3924225" y="463800"/>
            <a:ext cx="2716200" cy="512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idx="6" type="ctrTitle"/>
          </p:nvPr>
        </p:nvSpPr>
        <p:spPr>
          <a:xfrm rot="5400000">
            <a:off x="6127425" y="2197702"/>
            <a:ext cx="4030200" cy="4875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 METHODS</a:t>
            </a:r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3924225" y="3376550"/>
            <a:ext cx="2716200" cy="512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"/>
          <p:cNvSpPr/>
          <p:nvPr/>
        </p:nvSpPr>
        <p:spPr>
          <a:xfrm flipH="1">
            <a:off x="598500" y="1920175"/>
            <a:ext cx="2716200" cy="512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ctrTitle"/>
          </p:nvPr>
        </p:nvSpPr>
        <p:spPr>
          <a:xfrm>
            <a:off x="352200" y="2047350"/>
            <a:ext cx="2214900" cy="3849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OPTION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idx="2" type="subTitle"/>
          </p:nvPr>
        </p:nvSpPr>
        <p:spPr>
          <a:xfrm>
            <a:off x="4758200" y="946000"/>
            <a:ext cx="2091300" cy="11124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Sand, cut and clean out exposed reinforcing bar rust</a:t>
            </a:r>
            <a:endParaRPr sz="1200"/>
          </a:p>
        </p:txBody>
      </p:sp>
      <p:sp>
        <p:nvSpPr>
          <p:cNvPr id="280" name="Google Shape;280;p33"/>
          <p:cNvSpPr txBox="1">
            <a:spLocks noGrp="1"/>
          </p:cNvSpPr>
          <p:nvPr>
            <p:ph idx="3" type="ctrTitle"/>
          </p:nvPr>
        </p:nvSpPr>
        <p:spPr>
          <a:xfrm>
            <a:off x="4682003" y="588093"/>
            <a:ext cx="2619300" cy="3849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OPTION 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33"/>
          <p:cNvSpPr txBox="1">
            <a:spLocks noGrp="1"/>
          </p:cNvSpPr>
          <p:nvPr>
            <p:ph idx="4" type="subTitle"/>
          </p:nvPr>
        </p:nvSpPr>
        <p:spPr>
          <a:xfrm>
            <a:off x="4676775" y="3865125"/>
            <a:ext cx="2214900" cy="11124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z="1200"/>
              <a:t>Clean and fully replace joint covers to protect and prevent further deterioration</a:t>
            </a:r>
            <a:endParaRPr dirty="0" sz="1200"/>
          </a:p>
        </p:txBody>
      </p:sp>
      <p:sp>
        <p:nvSpPr>
          <p:cNvPr id="282" name="Google Shape;282;p33"/>
          <p:cNvSpPr txBox="1">
            <a:spLocks noGrp="1"/>
          </p:cNvSpPr>
          <p:nvPr>
            <p:ph idx="5" type="ctrTitle"/>
          </p:nvPr>
        </p:nvSpPr>
        <p:spPr>
          <a:xfrm>
            <a:off x="4682003" y="3512990"/>
            <a:ext cx="2475600" cy="3849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OPTION 3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 rotWithShape="1">
          <a:blip r:embed="rId3">
            <a:alphaModFix/>
          </a:blip>
          <a:srcRect t="50149"/>
          <a:stretch/>
        </p:blipFill>
        <p:spPr>
          <a:xfrm>
            <a:off x="2091300" y="461251"/>
            <a:ext cx="2619300" cy="130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b="50149" l="8168" r="11984"/>
          <a:stretch/>
        </p:blipFill>
        <p:spPr>
          <a:xfrm>
            <a:off x="0" y="463800"/>
            <a:ext cx="2091300" cy="130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 b="-16"/>
          <a:stretch/>
        </p:blipFill>
        <p:spPr>
          <a:xfrm>
            <a:off x="0" y="3376550"/>
            <a:ext cx="4600576" cy="14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/>
          <p:nvPr/>
        </p:nvSpPr>
        <p:spPr>
          <a:xfrm>
            <a:off x="2646650" y="1920175"/>
            <a:ext cx="4246500" cy="125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1050" y="1920175"/>
            <a:ext cx="3683026" cy="12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1052700" y="2836850"/>
            <a:ext cx="27162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Sika logo [9]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4710600" y="1449200"/>
            <a:ext cx="27162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precast beams [10]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633550" y="4532750"/>
            <a:ext cx="27162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expansion joint covers [11]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 r="63"/>
          <a:stretch/>
        </p:blipFill>
        <p:spPr>
          <a:xfrm>
            <a:off x="4484300" y="0"/>
            <a:ext cx="4658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idx="1" type="subTitle"/>
          </p:nvPr>
        </p:nvSpPr>
        <p:spPr>
          <a:xfrm>
            <a:off x="831200" y="2085625"/>
            <a:ext cx="3729300" cy="22023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MBTA Alewife Garage in critical condition</a:t>
            </a:r>
            <a:endParaRPr sz="1400">
              <a:solidFill>
                <a:schemeClr val="lt1"/>
              </a:solidFill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Concrete and metal deterioration caused by water infiltration, cold climate and bird nesting</a:t>
            </a:r>
            <a:endParaRPr sz="1400">
              <a:solidFill>
                <a:schemeClr val="lt1"/>
              </a:solidFill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Pitting is most common type of corrosion</a:t>
            </a:r>
            <a:endParaRPr sz="1400">
              <a:solidFill>
                <a:schemeClr val="lt1"/>
              </a:solidFill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$22 million project underway to improve safety, accessibility and longevity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98" name="Google Shape;298;p34"/>
          <p:cNvSpPr txBox="1">
            <a:spLocks noGrp="1"/>
          </p:cNvSpPr>
          <p:nvPr>
            <p:ph type="ctrTitle"/>
          </p:nvPr>
        </p:nvSpPr>
        <p:spPr>
          <a:xfrm>
            <a:off x="831200" y="147900"/>
            <a:ext cx="2981700" cy="20541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CONCLUSIONS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1827125" y="4818425"/>
            <a:ext cx="42075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Alewife Station Complex [3]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/>
          <p:nvPr/>
        </p:nvSpPr>
        <p:spPr>
          <a:xfrm rot="-5400000" flipH="1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2972400" y="2057250"/>
            <a:ext cx="3199200" cy="10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YOU!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Are there any questions?</a:t>
            </a:r>
            <a:endParaRPr sz="2100" b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06" name="Google Shape;306;p35"/>
          <p:cNvSpPr/>
          <p:nvPr/>
        </p:nvSpPr>
        <p:spPr>
          <a:xfrm rot="-5400000" flipH="1">
            <a:off x="8279175" y="74250"/>
            <a:ext cx="939000" cy="7905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 txBox="1"/>
          <p:nvPr/>
        </p:nvSpPr>
        <p:spPr>
          <a:xfrm>
            <a:off x="6536700" y="4758600"/>
            <a:ext cx="283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Image of Alewife Station Complex [1]</a:t>
            </a:r>
            <a:endParaRPr sz="1300" i="1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ctrTitle" idx="4294967295"/>
          </p:nvPr>
        </p:nvSpPr>
        <p:spPr>
          <a:xfrm rot="5400000">
            <a:off x="6127425" y="2197702"/>
            <a:ext cx="4030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3" name="Google Shape;313;p36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"/>
          <p:cNvSpPr/>
          <p:nvPr/>
        </p:nvSpPr>
        <p:spPr>
          <a:xfrm rot="-5400000" flipH="1">
            <a:off x="7885150" y="3808425"/>
            <a:ext cx="657000" cy="201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 txBox="1"/>
          <p:nvPr/>
        </p:nvSpPr>
        <p:spPr>
          <a:xfrm>
            <a:off x="714350" y="737650"/>
            <a:ext cx="64593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[1] </a:t>
            </a:r>
            <a:r>
              <a:rPr lang="en" sz="1200" dirty="0" err="1">
                <a:latin typeface="Catamaran Light"/>
                <a:ea typeface="Catamaran Light"/>
                <a:cs typeface="Catamaran Light"/>
                <a:sym typeface="Catamaran Light"/>
              </a:rPr>
              <a:t>Mohl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, Bruce. (2018). MBTA to try surge pricing for parking. </a:t>
            </a:r>
            <a:r>
              <a:rPr lang="en" sz="1200" i="1" dirty="0" err="1">
                <a:latin typeface="Catamaran Light"/>
                <a:ea typeface="Catamaran Light"/>
                <a:cs typeface="Catamaran Light"/>
                <a:sym typeface="Catamaran Light"/>
              </a:rPr>
              <a:t>CommonWealth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[2] Map showing location of MBTA Alewife Station Complex.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Google Earth.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[3] Levy, M. (2018). MBTA reopens Alewife T garage for weekdays after assessment, repairs of crumbling ceiling.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Cambridge Day.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[4] Anderson, Karen &amp; Wells, Jon. (2018). Advanced levels of deterioration found in massive MBTA parking garage.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WCVB News. </a:t>
            </a:r>
            <a:endParaRPr sz="1200" i="1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[5] Kleinfelder/SEA Consultants. (2011). MBTA Alewife garage condition assessment report.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MBTA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. 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[6] </a:t>
            </a:r>
            <a:r>
              <a:rPr lang="en" sz="1200" dirty="0" err="1">
                <a:latin typeface="Catamaran Light"/>
                <a:ea typeface="Catamaran Light"/>
                <a:cs typeface="Catamaran Light"/>
                <a:sym typeface="Catamaran Light"/>
              </a:rPr>
              <a:t>Alfuth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, Diana. (2016). De-icing salts and landscapes don’t mix.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University of </a:t>
            </a:r>
            <a:r>
              <a:rPr lang="en" sz="1200" i="1" dirty="0" err="1">
                <a:latin typeface="Catamaran Light"/>
                <a:ea typeface="Catamaran Light"/>
                <a:cs typeface="Catamaran Light"/>
                <a:sym typeface="Catamaran Light"/>
              </a:rPr>
              <a:t>WIsconsin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-Madison. 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[7] Bird Control Solutions.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Safe Guard Pest Control.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  </a:t>
            </a:r>
            <a:r>
              <a:rPr lang="en" sz="1200" u="sng" dirty="0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/>
              </a:rPr>
              <a:t>https://www.amesgroup.uk.com/blog/how-to-deter-pigeons/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[8] Hackl, Jurgen. (2013). Generic framework for stochastic modeling of reinforced concrete deterioration caused by corrosion.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Norwegian University of Science and Technology. </a:t>
            </a:r>
            <a:endParaRPr sz="1200" i="1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[9] Corrosion Protection.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Sika USA. </a:t>
            </a:r>
            <a:r>
              <a:rPr lang="en" sz="1200" u="sng" dirty="0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https://usa.sika.com/en/construction/repair-protection/corrosion-protection.html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[10] MBTA. (2019). Ongoing Repairs.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Twitter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. </a:t>
            </a:r>
            <a:r>
              <a:rPr lang="en" sz="1200" u="sng" dirty="0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https://twitter.com/mbta/status/1121084215100100608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[11] (2021). Expansion joint covers. </a:t>
            </a:r>
            <a:r>
              <a:rPr lang="en" sz="1200" i="1" dirty="0" err="1">
                <a:latin typeface="Catamaran Light"/>
                <a:ea typeface="Catamaran Light"/>
                <a:cs typeface="Catamaran Light"/>
                <a:sym typeface="Catamaran Light"/>
              </a:rPr>
              <a:t>Cloutman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 &amp; Stingley Inc</a:t>
            </a: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. </a:t>
            </a:r>
            <a:r>
              <a:rPr lang="en" sz="1200" u="sng" dirty="0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6"/>
              </a:rPr>
              <a:t>https://www.cloutmanandstingley.com/expansion-joint-covers-1</a:t>
            </a:r>
            <a:endParaRPr sz="1200" dirty="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tamaran Light"/>
                <a:ea typeface="Catamaran Light"/>
                <a:cs typeface="Catamaran Light"/>
                <a:sym typeface="Catamaran Light"/>
              </a:rPr>
              <a:t>[12] Thornton Tomasetti. (2017). Alewife parking garage assessment report - condition assessment report. </a:t>
            </a:r>
            <a:r>
              <a:rPr lang="en" sz="1200" i="1" dirty="0">
                <a:latin typeface="Catamaran Light"/>
                <a:ea typeface="Catamaran Light"/>
                <a:cs typeface="Catamaran Light"/>
                <a:sym typeface="Catamaran Light"/>
              </a:rPr>
              <a:t>MBTA. </a:t>
            </a:r>
            <a:endParaRPr dirty="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ctrTitle" idx="9"/>
          </p:nvPr>
        </p:nvSpPr>
        <p:spPr>
          <a:xfrm rot="5400000">
            <a:off x="5938475" y="2380678"/>
            <a:ext cx="43821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TABLE OF CONTENTS</a:t>
            </a:r>
            <a:endParaRPr sz="2400"/>
          </a:p>
        </p:txBody>
      </p:sp>
      <p:sp>
        <p:nvSpPr>
          <p:cNvPr id="130" name="Google Shape;130;p23"/>
          <p:cNvSpPr/>
          <p:nvPr/>
        </p:nvSpPr>
        <p:spPr>
          <a:xfrm rot="-5400000" flipH="1">
            <a:off x="-957850" y="957900"/>
            <a:ext cx="5140800" cy="3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7"/>
          </p:nvPr>
        </p:nvSpPr>
        <p:spPr>
          <a:xfrm>
            <a:off x="3428001" y="2475200"/>
            <a:ext cx="2328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Details about causes, detection testing methods, and corrosion mechanisms </a:t>
            </a:r>
            <a:endParaRPr i="1"/>
          </a:p>
        </p:txBody>
      </p:sp>
      <p:sp>
        <p:nvSpPr>
          <p:cNvPr id="132" name="Google Shape;132;p2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EXPLANATION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 idx="8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About the Alewife Station project</a:t>
            </a:r>
            <a:endParaRPr i="1"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Explanation of ongoing issues</a:t>
            </a:r>
            <a:endParaRPr i="1"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 idx="5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 METHODS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Rehabilitation techniques for extending useful life of structure</a:t>
            </a:r>
            <a:endParaRPr i="1"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15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Summary of project and question/answer section</a:t>
            </a:r>
            <a:endParaRPr i="1"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18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 rot="-5400000">
            <a:off x="6349650" y="643825"/>
            <a:ext cx="1057500" cy="310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ctrTitle"/>
          </p:nvPr>
        </p:nvSpPr>
        <p:spPr>
          <a:xfrm>
            <a:off x="5363550" y="710675"/>
            <a:ext cx="3024900" cy="20541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MBTA Alewife Station Complex</a:t>
            </a:r>
            <a:endParaRPr/>
          </a:p>
          <a:p>
            <a:pPr algn="l"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Located in Cambridge, MA</a:t>
            </a:r>
            <a:endParaRPr/>
          </a:p>
          <a:p>
            <a:pPr algn="l"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Built in 1980</a:t>
            </a:r>
            <a:endParaRPr/>
          </a:p>
          <a:p>
            <a:pPr algn="l"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5 parking levels</a:t>
            </a:r>
            <a:endParaRPr/>
          </a:p>
          <a:p>
            <a:pPr algn="l"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Structural and drainage deficiencies from corrosion</a:t>
            </a:r>
            <a:endParaRPr/>
          </a:p>
        </p:txBody>
      </p:sp>
      <p:sp>
        <p:nvSpPr>
          <p:cNvPr id="153" name="Google Shape;153;p24"/>
          <p:cNvSpPr/>
          <p:nvPr/>
        </p:nvSpPr>
        <p:spPr>
          <a:xfrm rot="-5400000">
            <a:off x="6600" y="1660525"/>
            <a:ext cx="1057500" cy="10707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4" r="-4"/>
          <a:stretch/>
        </p:blipFill>
        <p:spPr>
          <a:xfrm>
            <a:off x="331425" y="262575"/>
            <a:ext cx="4224902" cy="42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340125" y="4621150"/>
            <a:ext cx="42075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Alewife Station Complex from Google Maps [2]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r="85"/>
          <a:stretch/>
        </p:blipFill>
        <p:spPr>
          <a:xfrm>
            <a:off x="5381625" y="0"/>
            <a:ext cx="37623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4819650" y="1468500"/>
            <a:ext cx="2991000" cy="22065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idx="1" type="subTitle"/>
          </p:nvPr>
        </p:nvSpPr>
        <p:spPr>
          <a:xfrm flipH="1">
            <a:off x="780450" y="1925625"/>
            <a:ext cx="3963000" cy="17493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Severe economic loss </a:t>
            </a:r>
            <a:endParaRPr sz="1300"/>
          </a:p>
          <a:p>
            <a:pPr algn="l"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$20 million+ rehabilitation projects</a:t>
            </a:r>
            <a:endParaRPr sz="1300">
              <a:solidFill>
                <a:schemeClr val="dk1"/>
              </a:solidFill>
            </a:endParaRPr>
          </a:p>
          <a:p>
            <a:pPr algn="l"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3% GDP = corrosion projects</a:t>
            </a:r>
            <a:endParaRPr sz="1300">
              <a:solidFill>
                <a:schemeClr val="dk1"/>
              </a:solidFill>
            </a:endParaRPr>
          </a:p>
          <a:p>
            <a:pPr algn="l"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D+ infrastructure rating</a:t>
            </a:r>
            <a:endParaRPr sz="1300">
              <a:solidFill>
                <a:schemeClr val="dk1"/>
              </a:solidFill>
            </a:endParaRPr>
          </a:p>
          <a:p>
            <a:pPr algn="l"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Unsafe conditions</a:t>
            </a:r>
            <a:endParaRPr sz="1300"/>
          </a:p>
          <a:p>
            <a:pPr algn="l"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Delaminated concrete falling on cars</a:t>
            </a:r>
            <a:endParaRPr sz="1300">
              <a:solidFill>
                <a:schemeClr val="dk1"/>
              </a:solidFill>
            </a:endParaRPr>
          </a:p>
          <a:p>
            <a:pPr algn="l"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Immediate life safety concerns</a:t>
            </a:r>
            <a:endParaRPr sz="1300"/>
          </a:p>
          <a:p>
            <a:pPr algn="l"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Structural &amp; drainage system deficiencies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72375" y="1280075"/>
            <a:ext cx="3651976" cy="8967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z="2400"/>
              <a:t>PROBLEM STATEMENT</a:t>
            </a:r>
            <a:endParaRPr dirty="0" sz="2400"/>
          </a:p>
        </p:txBody>
      </p:sp>
      <p:sp>
        <p:nvSpPr>
          <p:cNvPr id="164" name="Google Shape;164;p25"/>
          <p:cNvSpPr/>
          <p:nvPr/>
        </p:nvSpPr>
        <p:spPr>
          <a:xfrm>
            <a:off x="0" y="1468500"/>
            <a:ext cx="362100" cy="22065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1631325" y="4666025"/>
            <a:ext cx="42075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construction at Alewife Station Complex [3]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ctrTitle" idx="4"/>
          </p:nvPr>
        </p:nvSpPr>
        <p:spPr>
          <a:xfrm rot="5400000">
            <a:off x="6033225" y="2298477"/>
            <a:ext cx="42177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EXPLANATION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l="7834" t="4689" r="7834"/>
          <a:stretch/>
        </p:blipFill>
        <p:spPr>
          <a:xfrm>
            <a:off x="584375" y="253975"/>
            <a:ext cx="6164649" cy="39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/>
          <p:nvPr/>
        </p:nvSpPr>
        <p:spPr>
          <a:xfrm>
            <a:off x="0" y="2632200"/>
            <a:ext cx="7215000" cy="2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Pigeons nesting along precast girders causing bird droppings on concrete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3"/>
          </p:nvPr>
        </p:nvSpPr>
        <p:spPr>
          <a:xfrm>
            <a:off x="906150" y="3553795"/>
            <a:ext cx="1522200" cy="13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Broken &amp; clogged drainage pipes causing concrete spalling &amp; cracking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INFILTRATION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BIRD   NESTING</a:t>
            </a:r>
            <a:endParaRPr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CLIMATE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Northeastern location (85 - 15 F) often using deicing salts during winter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6"/>
          <p:cNvSpPr/>
          <p:nvPr/>
        </p:nvSpPr>
        <p:spPr>
          <a:xfrm rot="10800000" flipH="1">
            <a:off x="0" y="2424900"/>
            <a:ext cx="7215000" cy="2073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7214925" y="4576200"/>
            <a:ext cx="200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latin typeface="Catamaran Light"/>
                <a:ea typeface="Catamaran Light"/>
                <a:cs typeface="Catamaran Light"/>
                <a:sym typeface="Catamaran Light"/>
              </a:rPr>
              <a:t>Image of girder at Alewife Station Complex [4]</a:t>
            </a:r>
            <a:endParaRPr sz="1300" i="1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0" y="2632200"/>
            <a:ext cx="3607500" cy="2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3607473" y="2632200"/>
            <a:ext cx="360750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1"/>
          </p:nvPr>
        </p:nvSpPr>
        <p:spPr>
          <a:xfrm>
            <a:off x="479484" y="12584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Allows water to seep through and cause deteriorations to metal decking</a:t>
            </a:r>
            <a:endParaRPr sz="1200"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5"/>
          </p:nvPr>
        </p:nvSpPr>
        <p:spPr>
          <a:xfrm>
            <a:off x="4794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Allows water to leak to lower levels of garage, where extent of deterioration is larger than roof level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ctrTitle" idx="4"/>
          </p:nvPr>
        </p:nvSpPr>
        <p:spPr>
          <a:xfrm>
            <a:off x="476433" y="3331927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BEAM CRACKS &amp; JOINTS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ctrTitle"/>
          </p:nvPr>
        </p:nvSpPr>
        <p:spPr>
          <a:xfrm>
            <a:off x="479475" y="69250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SEALANT &amp; SPALLING FAILURES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&amp; CLOGGED DRAINAGE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Partial drain blockages create water ponding and concrete spalling/cracking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ctrTitle" idx="6"/>
          </p:nvPr>
        </p:nvSpPr>
        <p:spPr>
          <a:xfrm rot="5400000">
            <a:off x="5859525" y="2124775"/>
            <a:ext cx="4217700" cy="8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EXPLANATION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/>
              <a:t>WATER INFILTRATION</a:t>
            </a:r>
            <a:endParaRPr b="0" i="1"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475" y="-25500"/>
            <a:ext cx="3607500" cy="267919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919475" y="-25500"/>
            <a:ext cx="395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latin typeface="Catamaran Light"/>
                <a:ea typeface="Catamaran Light"/>
                <a:cs typeface="Catamaran Light"/>
                <a:sym typeface="Catamaran Light"/>
              </a:rPr>
              <a:t>Image of flange joint deterioration [5]</a:t>
            </a:r>
            <a:endParaRPr sz="1300" i="1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0" y="2632200"/>
            <a:ext cx="3607500" cy="2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3607473" y="2632200"/>
            <a:ext cx="360750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1"/>
          </p:nvPr>
        </p:nvSpPr>
        <p:spPr>
          <a:xfrm>
            <a:off x="479475" y="1258456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Typically carried in through vehicles with high chloride ions content, which speeds up corrosion</a:t>
            </a:r>
            <a:endParaRPr sz="1200"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5"/>
          </p:nvPr>
        </p:nvSpPr>
        <p:spPr>
          <a:xfrm>
            <a:off x="4794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Winter conditions can cause constant successive cycles, which causes expansion and cracking of concrete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ctrTitle" idx="4"/>
          </p:nvPr>
        </p:nvSpPr>
        <p:spPr>
          <a:xfrm>
            <a:off x="476433" y="3331927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FREEZE-THAW DEGRADATION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ctrTitle"/>
          </p:nvPr>
        </p:nvSpPr>
        <p:spPr>
          <a:xfrm>
            <a:off x="479475" y="69250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DEICING    SALTS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FAILED SEALANTS &amp; BROKEN JOINTS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8"/>
          </p:nvPr>
        </p:nvSpPr>
        <p:spPr>
          <a:xfrm>
            <a:off x="421001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Allows deicing chemicals to seep through and cause deteriorations to reinforcing steel and concrete decking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ctrTitle" idx="6"/>
          </p:nvPr>
        </p:nvSpPr>
        <p:spPr>
          <a:xfrm rot="5400000">
            <a:off x="5859525" y="2124775"/>
            <a:ext cx="4217700" cy="8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EXPLANATION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/>
              <a:t>COLD CLIMATE</a:t>
            </a:r>
            <a:endParaRPr b="0" i="1"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500" y="-25500"/>
            <a:ext cx="3607500" cy="2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1757675" y="-25500"/>
            <a:ext cx="395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latin typeface="Catamaran Light"/>
                <a:ea typeface="Catamaran Light"/>
                <a:cs typeface="Catamaran Light"/>
                <a:sym typeface="Catamaran Light"/>
              </a:rPr>
              <a:t>Image of deicing salts [6]</a:t>
            </a:r>
            <a:endParaRPr sz="1300" i="1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0" y="2632200"/>
            <a:ext cx="3607500" cy="2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3607473" y="2632200"/>
            <a:ext cx="360750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idx="1" type="subTitle"/>
          </p:nvPr>
        </p:nvSpPr>
        <p:spPr>
          <a:xfrm>
            <a:off x="479475" y="1258456"/>
            <a:ext cx="2480700" cy="946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Nesting along garage perimeter occurs in the shelves of precast girder ledges</a:t>
            </a:r>
            <a:endParaRPr sz="1200"/>
          </a:p>
        </p:txBody>
      </p:sp>
      <p:sp>
        <p:nvSpPr>
          <p:cNvPr id="224" name="Google Shape;224;p29"/>
          <p:cNvSpPr txBox="1">
            <a:spLocks noGrp="1"/>
          </p:cNvSpPr>
          <p:nvPr>
            <p:ph idx="5" type="subTitle"/>
          </p:nvPr>
        </p:nvSpPr>
        <p:spPr>
          <a:xfrm>
            <a:off x="3978634" y="3839433"/>
            <a:ext cx="2480700" cy="946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Acidic nature accelerates deterioration of concrete and reinforcing steel over time</a:t>
            </a:r>
            <a:endParaRPr sz="1200"/>
          </a:p>
        </p:txBody>
      </p:sp>
      <p:sp>
        <p:nvSpPr>
          <p:cNvPr id="225" name="Google Shape;225;p29"/>
          <p:cNvSpPr txBox="1">
            <a:spLocks noGrp="1"/>
          </p:cNvSpPr>
          <p:nvPr>
            <p:ph idx="4" type="ctrTitle"/>
          </p:nvPr>
        </p:nvSpPr>
        <p:spPr>
          <a:xfrm>
            <a:off x="3975583" y="3257152"/>
            <a:ext cx="2871300" cy="6447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ACCUMULATED BIRD DROPPINGS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479475" y="692500"/>
            <a:ext cx="2871300" cy="644700"/>
          </a:xfrm>
          <a:prstGeom prst="rect">
            <a:avLst/>
          </a:prstGeom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NESTING ALONG PRECAST GIRDERS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idx="6" type="ctrTitle"/>
          </p:nvPr>
        </p:nvSpPr>
        <p:spPr>
          <a:xfrm rot="5400000">
            <a:off x="5859525" y="2124775"/>
            <a:ext cx="4217700" cy="8349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EXPLANATION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/>
              <a:t>BIRD NESTING</a:t>
            </a:r>
            <a:endParaRPr b="0" i="1"/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32200"/>
            <a:ext cx="3607502" cy="251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4">
            <a:alphaModFix/>
          </a:blip>
          <a:srcRect r="28"/>
          <a:stretch/>
        </p:blipFill>
        <p:spPr>
          <a:xfrm>
            <a:off x="3607475" y="0"/>
            <a:ext cx="3607501" cy="2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404725" y="-25500"/>
            <a:ext cx="39552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pigeons nesting in HVAC system [4]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3607475" y="4785625"/>
            <a:ext cx="39552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atamaran Light"/>
                <a:ea typeface="Catamaran Light"/>
                <a:cs typeface="Catamaran Light"/>
                <a:sym typeface="Catamaran Light"/>
              </a:rPr>
              <a:t>Image of pigeons [7]</a:t>
            </a:r>
            <a:endParaRPr i="1" sz="13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4281050" y="975325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0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720000" y="975325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1579075" y="2147200"/>
            <a:ext cx="1626600" cy="22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Visual observations</a:t>
            </a:r>
            <a:endParaRPr/>
          </a:p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Photographic documentation</a:t>
            </a:r>
            <a:endParaRPr/>
          </a:p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Physical measurements</a:t>
            </a:r>
            <a:endParaRPr/>
          </a:p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Hammer sounding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3"/>
          </p:nvPr>
        </p:nvSpPr>
        <p:spPr>
          <a:xfrm>
            <a:off x="4068275" y="2147200"/>
            <a:ext cx="16266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Partial depth concrete removal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Concrete coring &amp; drilling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Chloride ion tests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Petrographic analysis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2" name="Google Shape;242;p30"/>
          <p:cNvSpPr txBox="1">
            <a:spLocks noGrp="1"/>
          </p:cNvSpPr>
          <p:nvPr>
            <p:ph type="ctrTitle" idx="4"/>
          </p:nvPr>
        </p:nvSpPr>
        <p:spPr>
          <a:xfrm>
            <a:off x="4281000" y="975325"/>
            <a:ext cx="2271300" cy="9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DESTRUCTIVE 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30"/>
          <p:cNvSpPr txBox="1">
            <a:spLocks noGrp="1"/>
          </p:cNvSpPr>
          <p:nvPr>
            <p:ph type="ctrTitle" idx="2"/>
          </p:nvPr>
        </p:nvSpPr>
        <p:spPr>
          <a:xfrm>
            <a:off x="720000" y="975175"/>
            <a:ext cx="22713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NON-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DESTRUCTIVE 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ctrTitle"/>
          </p:nvPr>
        </p:nvSpPr>
        <p:spPr>
          <a:xfrm rot="5400000">
            <a:off x="5859525" y="2124775"/>
            <a:ext cx="4217700" cy="8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 EXPLANATION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/>
              <a:t>DETECTION METHODS</a:t>
            </a:r>
            <a:endParaRPr b="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969</Words>
  <Application>Microsoft Macintosh PowerPoint</Application>
  <PresentationFormat>On-screen Show (16:9)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Catamaran</vt:lpstr>
      <vt:lpstr>Arial</vt:lpstr>
      <vt:lpstr>Roboto</vt:lpstr>
      <vt:lpstr>Livvic</vt:lpstr>
      <vt:lpstr>Catamaran Light</vt:lpstr>
      <vt:lpstr>Fira Sans Extra Condensed Medium</vt:lpstr>
      <vt:lpstr>Engineering Project Proposal by Slidesgo</vt:lpstr>
      <vt:lpstr>CASE STUDY: ALEWIFE MBTA STATION GARAGE</vt:lpstr>
      <vt:lpstr>TABLE OF CONTENTS</vt:lpstr>
      <vt:lpstr>INTRODUCTION</vt:lpstr>
      <vt:lpstr>PROBLEM STATEMENT</vt:lpstr>
      <vt:lpstr>CORROSION EXPLANATION</vt:lpstr>
      <vt:lpstr>BEAM CRACKS &amp; JOINTS </vt:lpstr>
      <vt:lpstr>FREEZE-THAW DEGRADATION</vt:lpstr>
      <vt:lpstr>ACCUMULATED BIRD DROPPINGS</vt:lpstr>
      <vt:lpstr>DESTRUCTIVE TESTING</vt:lpstr>
      <vt:lpstr>CORROSION MECHANISM</vt:lpstr>
      <vt:lpstr>CORROSION MECHANISM</vt:lpstr>
      <vt:lpstr>PREVENTION METHODS</vt:lpstr>
      <vt:lpstr>CONCLUSIONS</vt:lpstr>
      <vt:lpstr>THANK YOU! Are there any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ALEWIFE MBTA STATION GARAGE</dc:title>
  <cp:lastModifiedBy>Amanda Siciliano</cp:lastModifiedBy>
  <cp:revision>2</cp:revision>
  <dcterms:modified xsi:type="dcterms:W3CDTF">2021-12-18T06:21:06Z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1536597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